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3" r:id="rId4"/>
    <p:sldId id="264" r:id="rId5"/>
    <p:sldId id="271" r:id="rId6"/>
    <p:sldId id="257" r:id="rId7"/>
    <p:sldId id="258" r:id="rId8"/>
    <p:sldId id="269" r:id="rId9"/>
    <p:sldId id="259" r:id="rId10"/>
    <p:sldId id="260" r:id="rId11"/>
    <p:sldId id="261" r:id="rId12"/>
    <p:sldId id="265" r:id="rId13"/>
    <p:sldId id="266" r:id="rId14"/>
    <p:sldId id="267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599"/>
  </p:normalViewPr>
  <p:slideViewPr>
    <p:cSldViewPr snapToGrid="0" snapToObjects="1">
      <p:cViewPr>
        <p:scale>
          <a:sx n="87" d="100"/>
          <a:sy n="87" d="100"/>
        </p:scale>
        <p:origin x="132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FE3E1-CE66-5642-ABAB-0B82DA049F63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0B48-FB51-6448-B16F-028177783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different</a:t>
            </a:r>
          </a:p>
          <a:p>
            <a:r>
              <a:rPr lang="en-US" dirty="0" smtClean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</a:t>
            </a:r>
            <a:r>
              <a:rPr lang="en-US" baseline="0" smtClean="0"/>
              <a:t>different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difference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4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4392-2ED2-3C4B-AE26-70FCB9AE2E9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0" y="3957481"/>
            <a:ext cx="9144000" cy="2900518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F</a:t>
            </a:r>
            <a:r>
              <a:rPr lang="en-US" sz="5100" dirty="0" smtClean="0">
                <a:solidFill>
                  <a:srgbClr val="FFFFFF"/>
                </a:solidFill>
              </a:rPr>
              <a:t>ire </a:t>
            </a:r>
            <a:r>
              <a:rPr lang="en-US" sz="5100" dirty="0">
                <a:solidFill>
                  <a:srgbClr val="FFFFFF"/>
                </a:solidFill>
              </a:rPr>
              <a:t>effects on ectomycorrhizal communities in geographically isolated sky islands</a:t>
            </a:r>
            <a:br>
              <a:rPr lang="en-US" sz="5100" dirty="0">
                <a:solidFill>
                  <a:srgbClr val="FFFFFF"/>
                </a:solidFill>
              </a:rPr>
            </a:br>
            <a:endParaRPr lang="en-US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 (Shannon’s diversity)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12647"/>
            <a:ext cx="9563100" cy="523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6283" y="1504338"/>
            <a:ext cx="433346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0976" y="1504338"/>
            <a:ext cx="434534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Species accumulation </a:t>
            </a:r>
            <a:br>
              <a:rPr lang="en-US" dirty="0" smtClean="0"/>
            </a:b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8"/>
          <a:stretch/>
        </p:blipFill>
        <p:spPr>
          <a:xfrm>
            <a:off x="5334000" y="3538537"/>
            <a:ext cx="6858000" cy="3414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3"/>
          <a:stretch/>
        </p:blipFill>
        <p:spPr>
          <a:xfrm>
            <a:off x="5334000" y="0"/>
            <a:ext cx="6858000" cy="3538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8130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04671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78130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Burned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04671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Unburned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class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68" y="1436914"/>
            <a:ext cx="8210577" cy="5421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620" y="1504338"/>
            <a:ext cx="25662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504338"/>
            <a:ext cx="26202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4578" y="6312310"/>
            <a:ext cx="648929" cy="280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Burned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7946" y="6312310"/>
            <a:ext cx="648929" cy="280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Burned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498" y="6315534"/>
            <a:ext cx="814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Unburned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1291" y="6315531"/>
            <a:ext cx="814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Unburned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7690" y="6563034"/>
            <a:ext cx="1774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genus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1807029"/>
            <a:ext cx="6096000" cy="431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1"/>
          <a:stretch/>
        </p:blipFill>
        <p:spPr>
          <a:xfrm>
            <a:off x="6074229" y="1807029"/>
            <a:ext cx="6117771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9413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735" y="2050026"/>
            <a:ext cx="6596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At the site level, shows strong community similar based on geographic origin.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7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9413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35" y="2050026"/>
            <a:ext cx="4999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At the tree level, shows stronger community similarity based on </a:t>
            </a:r>
            <a:r>
              <a:rPr lang="en-US" sz="2800" smtClean="0"/>
              <a:t>geographic origin </a:t>
            </a:r>
            <a:r>
              <a:rPr lang="en-US" sz="2800" dirty="0" smtClean="0"/>
              <a:t>rather </a:t>
            </a:r>
            <a:r>
              <a:rPr lang="en-US" sz="2800" smtClean="0"/>
              <a:t>than disturbance.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86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9"/>
            <a:ext cx="12192000" cy="5129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Morisita</a:t>
            </a:r>
            <a:r>
              <a:rPr lang="en-US" dirty="0" smtClean="0"/>
              <a:t> dissimilarity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325560"/>
            <a:ext cx="4434388" cy="5532439"/>
          </a:xfrm>
        </p:spPr>
        <p:txBody>
          <a:bodyPr/>
          <a:lstStyle/>
          <a:p>
            <a:r>
              <a:rPr lang="en-US" dirty="0" smtClean="0"/>
              <a:t>Sky islands are isolated forests located above the </a:t>
            </a:r>
            <a:r>
              <a:rPr lang="en-US" dirty="0" err="1" smtClean="0"/>
              <a:t>Chihuahuan</a:t>
            </a:r>
            <a:r>
              <a:rPr lang="en-US" dirty="0" smtClean="0"/>
              <a:t> and Sonoran Deserts.</a:t>
            </a:r>
          </a:p>
          <a:p>
            <a:r>
              <a:rPr lang="en-US" dirty="0" smtClean="0"/>
              <a:t>Sampled in the </a:t>
            </a:r>
            <a:r>
              <a:rPr lang="en-US" dirty="0" err="1" smtClean="0"/>
              <a:t>Pinaleno</a:t>
            </a:r>
            <a:r>
              <a:rPr lang="en-US" dirty="0" smtClean="0"/>
              <a:t> and Santa Catalina Mts. which are at the same lat.</a:t>
            </a:r>
          </a:p>
          <a:p>
            <a:r>
              <a:rPr lang="en-US" dirty="0" smtClean="0"/>
              <a:t>Both ranges experienced burns ~ 14 years ago.</a:t>
            </a:r>
          </a:p>
          <a:p>
            <a:pPr lvl="1"/>
            <a:r>
              <a:rPr lang="en-US" dirty="0" smtClean="0"/>
              <a:t>2004 </a:t>
            </a:r>
            <a:r>
              <a:rPr lang="en-US" dirty="0" err="1" smtClean="0"/>
              <a:t>Pinaleno</a:t>
            </a:r>
            <a:r>
              <a:rPr lang="en-US" dirty="0" smtClean="0"/>
              <a:t> Mts.</a:t>
            </a:r>
          </a:p>
          <a:p>
            <a:pPr lvl="1"/>
            <a:r>
              <a:rPr lang="en-US" dirty="0" smtClean="0"/>
              <a:t>2003 Santa Catalina Mts.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489"/>
          <a:stretch/>
        </p:blipFill>
        <p:spPr>
          <a:xfrm>
            <a:off x="4434388" y="1325562"/>
            <a:ext cx="7757612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0" y="2261009"/>
            <a:ext cx="11760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Population size and isolation can influence genetic diversity of an organism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Within smaller population sizes, genetic drift can have a stronger effect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Disturbances, such as wildfire, can further reduce genetic variation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65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25563"/>
            <a:ext cx="116713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Questions: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ectomycorrhizal communities in isolated forest patches show a similar response to disturbance</a:t>
            </a:r>
            <a:r>
              <a:rPr lang="en-US" dirty="0" smtClean="0"/>
              <a:t>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If not, what could be the underlying cause </a:t>
            </a:r>
            <a:r>
              <a:rPr lang="en-US" dirty="0" smtClean="0"/>
              <a:t>(e.g. </a:t>
            </a:r>
            <a:r>
              <a:rPr lang="en-US" dirty="0"/>
              <a:t>is it stochastic or based on initial starting genetic </a:t>
            </a:r>
            <a:r>
              <a:rPr lang="en-US" dirty="0" smtClean="0"/>
              <a:t>pool)?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Hypotheses:</a:t>
            </a:r>
          </a:p>
          <a:p>
            <a:r>
              <a:rPr lang="en-US" dirty="0" smtClean="0"/>
              <a:t>Burned sites will show higher diversity than unburned. (citations)</a:t>
            </a:r>
            <a:endParaRPr lang="en-US" dirty="0"/>
          </a:p>
          <a:p>
            <a:r>
              <a:rPr lang="en-US" dirty="0" smtClean="0"/>
              <a:t>Ectomycorrhizal communities will differ more due to geographic location than disturbance.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Major questions/hypotheses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95475" y="1928813"/>
            <a:ext cx="8401050" cy="4286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2" idx="0"/>
            <a:endCxn id="2" idx="2"/>
          </p:cNvCxnSpPr>
          <p:nvPr/>
        </p:nvCxnSpPr>
        <p:spPr>
          <a:xfrm>
            <a:off x="6096000" y="1928813"/>
            <a:ext cx="0" cy="428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0926" y="1442522"/>
            <a:ext cx="15573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9887" y="1442522"/>
            <a:ext cx="201929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Santa Catalina Mts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Straight Connector 9"/>
          <p:cNvCxnSpPr>
            <a:stCxn id="2" idx="1"/>
            <a:endCxn id="2" idx="3"/>
          </p:cNvCxnSpPr>
          <p:nvPr/>
        </p:nvCxnSpPr>
        <p:spPr>
          <a:xfrm>
            <a:off x="1895475" y="4071938"/>
            <a:ext cx="84010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750" y="2753023"/>
            <a:ext cx="9334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Burned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38" y="4919147"/>
            <a:ext cx="126206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Unburned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05013" y="2055685"/>
            <a:ext cx="39433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trees per site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root cores per tree (15 cores per site)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soil cores per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05013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7920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7920" y="2077165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9186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86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58264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958264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10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Climate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2041525"/>
            <a:ext cx="8724900" cy="46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7" y="1325563"/>
            <a:ext cx="10731046" cy="5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72188" cy="2000250"/>
          </a:xfrm>
          <a:solidFill>
            <a:schemeClr val="accent3"/>
          </a:solidFill>
        </p:spPr>
        <p:txBody>
          <a:bodyPr>
            <a:normAutofit/>
          </a:bodyPr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28587"/>
            <a:ext cx="640556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2310936"/>
            <a:ext cx="4216400" cy="399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 (Fisher’s alpha)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88" y="1436914"/>
            <a:ext cx="9686824" cy="5300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3044" y="1519086"/>
            <a:ext cx="442451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0976" y="1519086"/>
            <a:ext cx="442451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470</Words>
  <Application>Microsoft Macintosh PowerPoint</Application>
  <PresentationFormat>Widescreen</PresentationFormat>
  <Paragraphs>89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Fire effects on ectomycorrhizal communities in geographically isolated sky islands </vt:lpstr>
      <vt:lpstr>PowerPoint Presentation</vt:lpstr>
      <vt:lpstr>PowerPoint Presentation</vt:lpstr>
      <vt:lpstr>PowerPoint Presentation</vt:lpstr>
      <vt:lpstr>PowerPoint Presentation</vt:lpstr>
      <vt:lpstr>Range differences: Climate</vt:lpstr>
      <vt:lpstr>Range differences: Soil difference based on burn</vt:lpstr>
      <vt:lpstr>Range differences: Soil difference based on burn</vt:lpstr>
      <vt:lpstr>Range differences: Diversity (Fisher’s alpha)</vt:lpstr>
      <vt:lpstr>Range differences: Diversity (Shannon’s diversity)</vt:lpstr>
      <vt:lpstr>Species accumulation  curves</vt:lpstr>
      <vt:lpstr>Taxonomic differences: class level</vt:lpstr>
      <vt:lpstr>Taxonomic differences: genus level</vt:lpstr>
      <vt:lpstr>Community similarities:</vt:lpstr>
      <vt:lpstr>Community similarities:</vt:lpstr>
      <vt:lpstr>Community similarities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Bowman</dc:creator>
  <cp:lastModifiedBy>Microsoft Office User</cp:lastModifiedBy>
  <cp:revision>89</cp:revision>
  <dcterms:created xsi:type="dcterms:W3CDTF">2017-08-16T19:51:54Z</dcterms:created>
  <dcterms:modified xsi:type="dcterms:W3CDTF">2017-10-16T18:35:28Z</dcterms:modified>
</cp:coreProperties>
</file>